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4"/>
  </p:notesMasterIdLst>
  <p:handoutMasterIdLst>
    <p:handoutMasterId r:id="rId25"/>
  </p:handoutMasterIdLst>
  <p:sldIdLst>
    <p:sldId id="276" r:id="rId5"/>
    <p:sldId id="256" r:id="rId6"/>
    <p:sldId id="261" r:id="rId7"/>
    <p:sldId id="263" r:id="rId8"/>
    <p:sldId id="260" r:id="rId9"/>
    <p:sldId id="259" r:id="rId10"/>
    <p:sldId id="266" r:id="rId11"/>
    <p:sldId id="267" r:id="rId12"/>
    <p:sldId id="265" r:id="rId13"/>
    <p:sldId id="277" r:id="rId14"/>
    <p:sldId id="268" r:id="rId15"/>
    <p:sldId id="269" r:id="rId16"/>
    <p:sldId id="270" r:id="rId17"/>
    <p:sldId id="271" r:id="rId18"/>
    <p:sldId id="275" r:id="rId19"/>
    <p:sldId id="272" r:id="rId20"/>
    <p:sldId id="273" r:id="rId21"/>
    <p:sldId id="274" r:id="rId22"/>
    <p:sldId id="264" r:id="rId23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7696F-EFC1-4930-BAE3-9B9575C2FFE9}" v="74" dt="2021-03-11T07:56:50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23-3-2021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747E9-4CAF-4D09-BA9C-643162EF9BB0}" type="datetimeFigureOut">
              <a:rPr lang="nl-NL" smtClean="0"/>
              <a:t>23-3-2021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98F4A-AC93-47CA-A767-B9DC8A1EBB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9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s.secure.europarl.europa.eu/orbis/sites/default/files/generated/document/en/Long-termMacroeconomicForecasts_KeyTrends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2050 zal China, volgens</a:t>
            </a:r>
            <a:r>
              <a:rPr lang="nl-NL" baseline="0" dirty="0"/>
              <a:t> de voorspellingen, Amerika economisch ver voorbijschieten.</a:t>
            </a:r>
          </a:p>
          <a:p>
            <a:r>
              <a:rPr lang="nl-NL" dirty="0">
                <a:hlinkClick r:id="rId3"/>
              </a:rPr>
              <a:t>https://espas.secure.europarl.europa.eu/orbis/sites/default/files/generated/document/en/Long-termMacroeconomicForecasts_KeyTrends.pdf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82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Stad van de toekomst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18191" y="1051280"/>
            <a:ext cx="311190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Maatschappelijke uitdagingen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Vierde industriële revolutie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Robotisering en AI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 dirty="0"/>
              <a:t>DESTEP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 err="1">
                <a:solidFill>
                  <a:schemeClr val="bg1">
                    <a:lumMod val="85000"/>
                  </a:schemeClr>
                </a:solidFill>
              </a:rPr>
              <a:t>Better</a:t>
            </a: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Life Index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Duurzame stedelijke ontwikkeling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 err="1">
                <a:solidFill>
                  <a:schemeClr val="bg1">
                    <a:lumMod val="85000"/>
                  </a:schemeClr>
                </a:solidFill>
              </a:rPr>
              <a:t>SDG’s</a:t>
            </a: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4385291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r>
              <a:rPr lang="nl-NL" sz="2000" dirty="0"/>
              <a:t>Globalisatie</a:t>
            </a:r>
          </a:p>
          <a:p>
            <a:r>
              <a:rPr lang="nl-NL" sz="2000" dirty="0"/>
              <a:t>Micro, </a:t>
            </a:r>
            <a:r>
              <a:rPr lang="nl-NL" sz="2000" dirty="0" err="1"/>
              <a:t>meso</a:t>
            </a:r>
            <a:r>
              <a:rPr lang="nl-NL" sz="2000" dirty="0"/>
              <a:t> en macro analyse</a:t>
            </a:r>
          </a:p>
          <a:p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endParaRPr lang="nl-NL" sz="2000" b="1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1316"/>
              </p:ext>
            </p:extLst>
          </p:nvPr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Visiedocument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Reflectiegesprek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1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5690"/>
          </a:xfrm>
        </p:spPr>
        <p:txBody>
          <a:bodyPr/>
          <a:lstStyle/>
          <a:p>
            <a:r>
              <a:rPr lang="nl-NL" dirty="0"/>
              <a:t>Bruto Nationaal Product (BNP)</a:t>
            </a:r>
            <a:br>
              <a:rPr lang="nl-NL" dirty="0"/>
            </a:br>
            <a:r>
              <a:rPr lang="nl-NL" sz="2800" dirty="0"/>
              <a:t>of Gross </a:t>
            </a:r>
            <a:r>
              <a:rPr lang="nl-NL" sz="2800" dirty="0" err="1"/>
              <a:t>Domestic</a:t>
            </a:r>
            <a:r>
              <a:rPr lang="nl-NL" sz="2800" dirty="0"/>
              <a:t> Product (GDP)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71" y="2360815"/>
            <a:ext cx="6283458" cy="34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61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Macro-analyse</a:t>
            </a:r>
          </a:p>
        </p:txBody>
      </p:sp>
      <p:pic>
        <p:nvPicPr>
          <p:cNvPr id="5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7"/>
          <a:stretch/>
        </p:blipFill>
        <p:spPr bwMode="auto">
          <a:xfrm>
            <a:off x="614861" y="1031966"/>
            <a:ext cx="5354865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49855" r="31537"/>
          <a:stretch/>
        </p:blipFill>
        <p:spPr bwMode="auto">
          <a:xfrm>
            <a:off x="6294665" y="1398310"/>
            <a:ext cx="2045426" cy="9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fbeeldingsresultaat voor invoerrecht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1" y="2938664"/>
            <a:ext cx="3457742" cy="19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Afbeeldingsresultaat voor quot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03" y="2668151"/>
            <a:ext cx="5009716" cy="245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078103" y="5120460"/>
            <a:ext cx="253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gency FB" panose="020B0503020202020204" pitchFamily="34" charset="0"/>
              </a:rPr>
              <a:t>Invoerrechten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511800" y="5204736"/>
            <a:ext cx="253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gency FB" panose="020B0503020202020204" pitchFamily="34" charset="0"/>
              </a:rPr>
              <a:t>Quotum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818171" y="5204735"/>
            <a:ext cx="253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gency FB" panose="020B0503020202020204" pitchFamily="34" charset="0"/>
              </a:rPr>
              <a:t>Embargo</a:t>
            </a:r>
          </a:p>
        </p:txBody>
      </p:sp>
      <p:pic>
        <p:nvPicPr>
          <p:cNvPr id="11" name="Picture 12" descr="Afbeeldingsresultaat voor embar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680" y="2734265"/>
            <a:ext cx="2460240" cy="244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fbeeldingsresultaat voor destep">
            <a:extLst>
              <a:ext uri="{FF2B5EF4-FFF2-40B4-BE49-F238E27FC236}">
                <a16:creationId xmlns:a16="http://schemas.microsoft.com/office/drawing/2014/main" id="{7B216742-12B6-4CB3-BEF3-0D7969DE2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7" b="52446"/>
          <a:stretch/>
        </p:blipFill>
        <p:spPr bwMode="auto">
          <a:xfrm>
            <a:off x="8421148" y="1470922"/>
            <a:ext cx="2045426" cy="9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1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Macro-analyse</a:t>
            </a:r>
          </a:p>
        </p:txBody>
      </p:sp>
      <p:pic>
        <p:nvPicPr>
          <p:cNvPr id="5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7"/>
          <a:stretch/>
        </p:blipFill>
        <p:spPr bwMode="auto">
          <a:xfrm>
            <a:off x="614861" y="1031966"/>
            <a:ext cx="5354865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49855" r="31537"/>
          <a:stretch/>
        </p:blipFill>
        <p:spPr bwMode="auto">
          <a:xfrm>
            <a:off x="6294665" y="1398310"/>
            <a:ext cx="2045426" cy="9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fbeeldingsresultaat voor w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48" y="2939345"/>
            <a:ext cx="7967713" cy="236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destep">
            <a:extLst>
              <a:ext uri="{FF2B5EF4-FFF2-40B4-BE49-F238E27FC236}">
                <a16:creationId xmlns:a16="http://schemas.microsoft.com/office/drawing/2014/main" id="{82A24ABA-2E70-4308-96DF-3FDB16C77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7" b="52446"/>
          <a:stretch/>
        </p:blipFill>
        <p:spPr bwMode="auto">
          <a:xfrm>
            <a:off x="8421148" y="1470922"/>
            <a:ext cx="2045426" cy="9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47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Macro-analyse</a:t>
            </a:r>
          </a:p>
        </p:txBody>
      </p:sp>
      <p:pic>
        <p:nvPicPr>
          <p:cNvPr id="5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7"/>
          <a:stretch/>
        </p:blipFill>
        <p:spPr bwMode="auto">
          <a:xfrm>
            <a:off x="614861" y="1031966"/>
            <a:ext cx="5354865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49855" r="31537"/>
          <a:stretch/>
        </p:blipFill>
        <p:spPr bwMode="auto">
          <a:xfrm>
            <a:off x="6294665" y="1398310"/>
            <a:ext cx="2045426" cy="9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revisionworld.com/sites/revisionworld.com/files/imce/trade-grouping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48" y="2520165"/>
            <a:ext cx="5562600" cy="36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destep">
            <a:extLst>
              <a:ext uri="{FF2B5EF4-FFF2-40B4-BE49-F238E27FC236}">
                <a16:creationId xmlns:a16="http://schemas.microsoft.com/office/drawing/2014/main" id="{BB139CE1-DD0B-483B-9B18-75F19ABD5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7" b="52446"/>
          <a:stretch/>
        </p:blipFill>
        <p:spPr bwMode="auto">
          <a:xfrm>
            <a:off x="8421148" y="1470922"/>
            <a:ext cx="2045426" cy="9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2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Macro-analyse</a:t>
            </a:r>
          </a:p>
        </p:txBody>
      </p:sp>
      <p:pic>
        <p:nvPicPr>
          <p:cNvPr id="5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7"/>
          <a:stretch/>
        </p:blipFill>
        <p:spPr bwMode="auto">
          <a:xfrm>
            <a:off x="614861" y="1031966"/>
            <a:ext cx="5354865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49855" r="31537"/>
          <a:stretch/>
        </p:blipFill>
        <p:spPr bwMode="auto">
          <a:xfrm>
            <a:off x="6294665" y="1398310"/>
            <a:ext cx="2045426" cy="9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nafta tr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1" y="3267799"/>
            <a:ext cx="4876989" cy="274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782977" y="2589506"/>
            <a:ext cx="244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latin typeface="Agency FB" panose="020B0503020202020204" pitchFamily="34" charset="0"/>
              </a:rPr>
              <a:t>Trump</a:t>
            </a:r>
            <a:r>
              <a:rPr lang="nl-NL" sz="3200" b="1" dirty="0">
                <a:latin typeface="Agency FB" panose="020B0503020202020204" pitchFamily="34" charset="0"/>
              </a:rPr>
              <a:t> </a:t>
            </a:r>
            <a:r>
              <a:rPr lang="nl-NL" sz="3200" b="1" dirty="0" err="1">
                <a:latin typeface="Agency FB" panose="020B0503020202020204" pitchFamily="34" charset="0"/>
              </a:rPr>
              <a:t>vs</a:t>
            </a:r>
            <a:r>
              <a:rPr lang="nl-NL" sz="3200" b="1" dirty="0">
                <a:latin typeface="Agency FB" panose="020B0503020202020204" pitchFamily="34" charset="0"/>
              </a:rPr>
              <a:t> NAFTA</a:t>
            </a:r>
          </a:p>
        </p:txBody>
      </p:sp>
      <p:pic>
        <p:nvPicPr>
          <p:cNvPr id="2050" name="Picture 2" descr="Afbeeldingsresultaat voor trump ch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90" y="3267799"/>
            <a:ext cx="3765982" cy="25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7137842" y="2589505"/>
            <a:ext cx="244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latin typeface="Agency FB" panose="020B0503020202020204" pitchFamily="34" charset="0"/>
              </a:rPr>
              <a:t>Trump</a:t>
            </a:r>
            <a:r>
              <a:rPr lang="nl-NL" sz="3200" b="1" dirty="0">
                <a:latin typeface="Agency FB" panose="020B0503020202020204" pitchFamily="34" charset="0"/>
              </a:rPr>
              <a:t> </a:t>
            </a:r>
            <a:r>
              <a:rPr lang="nl-NL" sz="3200" b="1" dirty="0" err="1">
                <a:latin typeface="Agency FB" panose="020B0503020202020204" pitchFamily="34" charset="0"/>
              </a:rPr>
              <a:t>vs</a:t>
            </a:r>
            <a:r>
              <a:rPr lang="nl-NL" sz="3200" b="1" dirty="0">
                <a:latin typeface="Agency FB" panose="020B0503020202020204" pitchFamily="34" charset="0"/>
              </a:rPr>
              <a:t> China</a:t>
            </a:r>
          </a:p>
        </p:txBody>
      </p:sp>
      <p:pic>
        <p:nvPicPr>
          <p:cNvPr id="10" name="Picture 2" descr="Afbeeldingsresultaat voor destep">
            <a:extLst>
              <a:ext uri="{FF2B5EF4-FFF2-40B4-BE49-F238E27FC236}">
                <a16:creationId xmlns:a16="http://schemas.microsoft.com/office/drawing/2014/main" id="{C2DEDBF1-4DAF-4A9D-9341-B8EEF35D7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7" b="52446"/>
          <a:stretch/>
        </p:blipFill>
        <p:spPr bwMode="auto">
          <a:xfrm>
            <a:off x="8421148" y="1470922"/>
            <a:ext cx="2045426" cy="9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7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Macro-analyse</a:t>
            </a:r>
          </a:p>
        </p:txBody>
      </p:sp>
      <p:pic>
        <p:nvPicPr>
          <p:cNvPr id="3074" name="Picture 2" descr="The G7 and G20 in the global governance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94" y="1127713"/>
            <a:ext cx="7426143" cy="49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94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Macro-analyse</a:t>
            </a:r>
          </a:p>
        </p:txBody>
      </p:sp>
      <p:pic>
        <p:nvPicPr>
          <p:cNvPr id="5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7"/>
          <a:stretch/>
        </p:blipFill>
        <p:spPr bwMode="auto">
          <a:xfrm>
            <a:off x="614861" y="1031966"/>
            <a:ext cx="5354865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49855" r="31537"/>
          <a:stretch/>
        </p:blipFill>
        <p:spPr bwMode="auto">
          <a:xfrm>
            <a:off x="6294665" y="1398310"/>
            <a:ext cx="2045426" cy="9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038" y="3651839"/>
            <a:ext cx="6076294" cy="24479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040" y="2734265"/>
            <a:ext cx="2906760" cy="297656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330038" y="2903614"/>
            <a:ext cx="435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Agency FB" panose="020B0503020202020204" pitchFamily="34" charset="0"/>
              </a:rPr>
              <a:t>Protest tegen G-top</a:t>
            </a:r>
          </a:p>
        </p:txBody>
      </p:sp>
    </p:spTree>
    <p:extLst>
      <p:ext uri="{BB962C8B-B14F-4D97-AF65-F5344CB8AC3E}">
        <p14:creationId xmlns:p14="http://schemas.microsoft.com/office/powerpoint/2010/main" val="267090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Macro-analyse</a:t>
            </a:r>
          </a:p>
        </p:txBody>
      </p:sp>
      <p:pic>
        <p:nvPicPr>
          <p:cNvPr id="5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7"/>
          <a:stretch/>
        </p:blipFill>
        <p:spPr bwMode="auto">
          <a:xfrm>
            <a:off x="614861" y="1031966"/>
            <a:ext cx="5354865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49855" r="31537"/>
          <a:stretch/>
        </p:blipFill>
        <p:spPr bwMode="auto">
          <a:xfrm>
            <a:off x="6294665" y="1398310"/>
            <a:ext cx="2045426" cy="9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netherlands.org/wp-content/uploads/2016/06/Brex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52" y="3181176"/>
            <a:ext cx="5559425" cy="296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4775111" y="2548838"/>
            <a:ext cx="244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latin typeface="Agency FB" panose="020B0503020202020204" pitchFamily="34" charset="0"/>
              </a:rPr>
              <a:t>Brexit</a:t>
            </a:r>
            <a:endParaRPr lang="nl-NL" sz="32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09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Macro-analyse</a:t>
            </a:r>
          </a:p>
        </p:txBody>
      </p:sp>
      <p:pic>
        <p:nvPicPr>
          <p:cNvPr id="5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7"/>
          <a:stretch/>
        </p:blipFill>
        <p:spPr bwMode="auto">
          <a:xfrm>
            <a:off x="614861" y="1031966"/>
            <a:ext cx="5354865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3" t="49855" r="31537"/>
          <a:stretch/>
        </p:blipFill>
        <p:spPr bwMode="auto">
          <a:xfrm>
            <a:off x="6294665" y="1398310"/>
            <a:ext cx="2045426" cy="9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4424" y="2682875"/>
            <a:ext cx="1091060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80000"/>
              </a:lnSpc>
            </a:pPr>
            <a:endParaRPr lang="nl-NL" sz="600" b="1" dirty="0">
              <a:solidFill>
                <a:srgbClr val="800000"/>
              </a:solidFill>
              <a:latin typeface="Agency FB" panose="020B0503020202020204" pitchFamily="34" charset="0"/>
              <a:cs typeface="Arial" charset="0"/>
            </a:endParaRPr>
          </a:p>
          <a:p>
            <a:pPr lvl="1" algn="just">
              <a:lnSpc>
                <a:spcPct val="80000"/>
              </a:lnSpc>
            </a:pPr>
            <a:r>
              <a:rPr lang="nl-NL" b="1" dirty="0">
                <a:solidFill>
                  <a:srgbClr val="800000"/>
                </a:solidFill>
                <a:latin typeface="Agency FB" panose="020B0503020202020204" pitchFamily="34" charset="0"/>
                <a:cs typeface="Arial" charset="0"/>
              </a:rPr>
              <a:t>Opdracht</a:t>
            </a:r>
          </a:p>
          <a:p>
            <a:pPr lvl="1" algn="just">
              <a:lnSpc>
                <a:spcPct val="80000"/>
              </a:lnSpc>
            </a:pPr>
            <a:endParaRPr lang="nl-NL" b="1" dirty="0">
              <a:solidFill>
                <a:srgbClr val="800000"/>
              </a:solidFill>
              <a:latin typeface="Agency FB" panose="020B0503020202020204" pitchFamily="34" charset="0"/>
              <a:cs typeface="Arial" charset="0"/>
            </a:endParaRPr>
          </a:p>
          <a:p>
            <a:pPr lvl="1" algn="just">
              <a:lnSpc>
                <a:spcPct val="80000"/>
              </a:lnSpc>
            </a:pPr>
            <a:r>
              <a:rPr lang="nl-NL" b="1" dirty="0">
                <a:solidFill>
                  <a:schemeClr val="tx1"/>
                </a:solidFill>
                <a:latin typeface="Agency FB" panose="020B0503020202020204" pitchFamily="34" charset="0"/>
                <a:cs typeface="Arial" charset="0"/>
              </a:rPr>
              <a:t>De globale markt lijkt onder druk te staan. Onder </a:t>
            </a:r>
            <a:r>
              <a:rPr lang="nl-NL" b="1" dirty="0" err="1">
                <a:solidFill>
                  <a:schemeClr val="tx1"/>
                </a:solidFill>
                <a:latin typeface="Agency FB" panose="020B0503020202020204" pitchFamily="34" charset="0"/>
                <a:cs typeface="Arial" charset="0"/>
              </a:rPr>
              <a:t>Trumps</a:t>
            </a:r>
            <a:r>
              <a:rPr lang="nl-NL" b="1" dirty="0">
                <a:solidFill>
                  <a:schemeClr val="tx1"/>
                </a:solidFill>
                <a:latin typeface="Agency FB" panose="020B0503020202020204" pitchFamily="34" charset="0"/>
                <a:cs typeface="Arial" charset="0"/>
              </a:rPr>
              <a:t> administratie stond ‘America First’ centraal, er zijn hevige demonstraties bij de G20 top en de Engelsen horen niet langer bij de Europese Unie. </a:t>
            </a:r>
          </a:p>
          <a:p>
            <a:pPr lvl="1" algn="just">
              <a:lnSpc>
                <a:spcPct val="80000"/>
              </a:lnSpc>
            </a:pPr>
            <a:endParaRPr lang="nl-NL" b="1" dirty="0">
              <a:solidFill>
                <a:schemeClr val="tx1"/>
              </a:solidFill>
              <a:latin typeface="Agency FB" panose="020B0503020202020204" pitchFamily="34" charset="0"/>
              <a:cs typeface="Arial" charset="0"/>
            </a:endParaRPr>
          </a:p>
          <a:p>
            <a:pPr lvl="1" algn="just">
              <a:lnSpc>
                <a:spcPct val="80000"/>
              </a:lnSpc>
            </a:pPr>
            <a:r>
              <a:rPr lang="nl-NL" dirty="0">
                <a:solidFill>
                  <a:schemeClr val="tx1"/>
                </a:solidFill>
                <a:latin typeface="Agency FB" panose="020B0503020202020204" pitchFamily="34" charset="0"/>
                <a:cs typeface="Arial" charset="0"/>
              </a:rPr>
              <a:t>Wat is jouw mening over deze trend? Ben jij voor of tegen globalisering? Onderbouw je mening met nieuwsartikelen die je kan vinden </a:t>
            </a:r>
          </a:p>
        </p:txBody>
      </p:sp>
    </p:spTree>
    <p:extLst>
      <p:ext uri="{BB962C8B-B14F-4D97-AF65-F5344CB8AC3E}">
        <p14:creationId xmlns:p14="http://schemas.microsoft.com/office/powerpoint/2010/main" val="14458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fbeeldingsresultaat voor micro meso mac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3"/>
          <a:stretch/>
        </p:blipFill>
        <p:spPr bwMode="auto">
          <a:xfrm>
            <a:off x="3483429" y="1270795"/>
            <a:ext cx="486361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ekromde pijl-rechts 9"/>
          <p:cNvSpPr/>
          <p:nvPr/>
        </p:nvSpPr>
        <p:spPr>
          <a:xfrm rot="10800000" flipH="1" flipV="1">
            <a:off x="2255156" y="2184286"/>
            <a:ext cx="1411514" cy="3276713"/>
          </a:xfrm>
          <a:prstGeom prst="curvedRightArrow">
            <a:avLst>
              <a:gd name="adj1" fmla="val 14103"/>
              <a:gd name="adj2" fmla="val 37028"/>
              <a:gd name="adj3" fmla="val 34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Gekromde pijl-rechts 10"/>
          <p:cNvSpPr/>
          <p:nvPr/>
        </p:nvSpPr>
        <p:spPr>
          <a:xfrm rot="10800000" flipH="1" flipV="1">
            <a:off x="2255156" y="1848755"/>
            <a:ext cx="1353457" cy="1999345"/>
          </a:xfrm>
          <a:prstGeom prst="curvedRightArrow">
            <a:avLst>
              <a:gd name="adj1" fmla="val 14103"/>
              <a:gd name="adj2" fmla="val 37028"/>
              <a:gd name="adj3" fmla="val 346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0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19081"/>
          </a:xfrm>
        </p:spPr>
        <p:txBody>
          <a:bodyPr anchor="t"/>
          <a:lstStyle/>
          <a:p>
            <a:r>
              <a:rPr lang="nl-NL" sz="4400" b="1" dirty="0"/>
              <a:t>De Stad van de Toekomst</a:t>
            </a:r>
          </a:p>
        </p:txBody>
      </p:sp>
      <p:pic>
        <p:nvPicPr>
          <p:cNvPr id="5" name="Picture 4" descr="Afbeeldingsresultaat voor stad van de toekom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75" y="1761190"/>
            <a:ext cx="6216049" cy="38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19081"/>
          </a:xfrm>
        </p:spPr>
        <p:txBody>
          <a:bodyPr anchor="t"/>
          <a:lstStyle/>
          <a:p>
            <a:r>
              <a:rPr lang="nl-NL" sz="4400" b="1" dirty="0"/>
              <a:t>De Stad van de Toekomst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189" y="1174377"/>
            <a:ext cx="4461622" cy="47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5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19081"/>
          </a:xfrm>
        </p:spPr>
        <p:txBody>
          <a:bodyPr anchor="t"/>
          <a:lstStyle/>
          <a:p>
            <a:r>
              <a:rPr lang="nl-NL" sz="4400" b="1" dirty="0"/>
              <a:t>De Stad van de Toekomst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33" y="1241695"/>
            <a:ext cx="4461622" cy="472520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617" y="1070647"/>
            <a:ext cx="56578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4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17492"/>
            <a:ext cx="8145779" cy="1019175"/>
          </a:xfrm>
        </p:spPr>
        <p:txBody>
          <a:bodyPr/>
          <a:lstStyle/>
          <a:p>
            <a:r>
              <a:rPr lang="nl-NL" sz="2800" b="1" dirty="0"/>
              <a:t>Micro: </a:t>
            </a:r>
            <a:r>
              <a:rPr lang="nl-NL" sz="2800" dirty="0"/>
              <a:t>de ‘interne omgeving. De interne analyse bestaat uit het benoemen van de sterke en zwakke punten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8022" y="181572"/>
            <a:ext cx="2148168" cy="165509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022" y="2048346"/>
            <a:ext cx="2148168" cy="23414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023" y="4601474"/>
            <a:ext cx="2148168" cy="1525618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838200" y="2709482"/>
            <a:ext cx="848868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2800" b="1" dirty="0" err="1"/>
              <a:t>Meso</a:t>
            </a:r>
            <a:r>
              <a:rPr lang="nl-NL" sz="2800" b="1" dirty="0"/>
              <a:t>: </a:t>
            </a:r>
            <a:r>
              <a:rPr lang="nl-NL" sz="2800" dirty="0"/>
              <a:t>de </a:t>
            </a:r>
            <a:r>
              <a:rPr lang="nl-NL" sz="2800" dirty="0" err="1"/>
              <a:t>Meso</a:t>
            </a:r>
            <a:r>
              <a:rPr lang="nl-NL" sz="2800" dirty="0"/>
              <a:t>-omgeving is de directe omgeving waar je mee te maken krijgt, en je kunt hierop beperkte invloed uitoefenen. De </a:t>
            </a:r>
            <a:r>
              <a:rPr lang="nl-NL" sz="2800" dirty="0" err="1"/>
              <a:t>meso</a:t>
            </a:r>
            <a:r>
              <a:rPr lang="nl-NL" sz="2800" dirty="0"/>
              <a:t>-omgeving kun je onderzoeken door middel van de ABCD analyse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838200" y="4854695"/>
            <a:ext cx="8145779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2800" b="1" dirty="0"/>
              <a:t>Macro</a:t>
            </a:r>
            <a:r>
              <a:rPr lang="nl-NL" sz="2800" dirty="0"/>
              <a:t>: de macro-omgeving is de indirecte omgeving waarmee je te maken krijgt. Je kunt er zelf geen invloed op uitoefenen, maar deze omgeving heeft wel invloed op jou. </a:t>
            </a:r>
          </a:p>
        </p:txBody>
      </p:sp>
    </p:spTree>
    <p:extLst>
      <p:ext uri="{BB962C8B-B14F-4D97-AF65-F5344CB8AC3E}">
        <p14:creationId xmlns:p14="http://schemas.microsoft.com/office/powerpoint/2010/main" val="17178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ogin.e-campus.nl/SLiMConnector/Resource.aspx?guid=34ee712d-e5ab-4e35-91e8-2c71c3f1b7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85" y="1243853"/>
            <a:ext cx="5134429" cy="49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Micro-, </a:t>
            </a:r>
            <a:r>
              <a:rPr lang="nl-NL" b="1" dirty="0" err="1"/>
              <a:t>meso</a:t>
            </a:r>
            <a:r>
              <a:rPr lang="nl-NL" b="1" dirty="0"/>
              <a:t>- en macro-analyse</a:t>
            </a:r>
          </a:p>
        </p:txBody>
      </p:sp>
    </p:spTree>
    <p:extLst>
      <p:ext uri="{BB962C8B-B14F-4D97-AF65-F5344CB8AC3E}">
        <p14:creationId xmlns:p14="http://schemas.microsoft.com/office/powerpoint/2010/main" val="172548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Macro-analyse</a:t>
            </a:r>
          </a:p>
        </p:txBody>
      </p:sp>
      <p:pic>
        <p:nvPicPr>
          <p:cNvPr id="1028" name="Picture 4" descr="Afbeeldingsresultaat voor globalisat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28" y="2704012"/>
            <a:ext cx="8181955" cy="31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1124983" y="1811611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nl-NL" b="1" dirty="0"/>
              <a:t>Globalisatie</a:t>
            </a:r>
          </a:p>
        </p:txBody>
      </p:sp>
    </p:spTree>
    <p:extLst>
      <p:ext uri="{BB962C8B-B14F-4D97-AF65-F5344CB8AC3E}">
        <p14:creationId xmlns:p14="http://schemas.microsoft.com/office/powerpoint/2010/main" val="389069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Macro-analyse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501" y="1411194"/>
            <a:ext cx="8006998" cy="451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5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3" y="2103120"/>
            <a:ext cx="11274960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Macro-analyse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C6EF534E-5C83-40FD-AD86-9BD101CB8698}"/>
              </a:ext>
            </a:extLst>
          </p:cNvPr>
          <p:cNvGrpSpPr/>
          <p:nvPr/>
        </p:nvGrpSpPr>
        <p:grpSpPr>
          <a:xfrm>
            <a:off x="6472518" y="2103120"/>
            <a:ext cx="5378115" cy="1702299"/>
            <a:chOff x="6472518" y="2103120"/>
            <a:chExt cx="5378115" cy="1702299"/>
          </a:xfrm>
        </p:grpSpPr>
        <p:pic>
          <p:nvPicPr>
            <p:cNvPr id="6" name="Picture 2" descr="Afbeeldingsresultaat voor destep">
              <a:extLst>
                <a:ext uri="{FF2B5EF4-FFF2-40B4-BE49-F238E27FC236}">
                  <a16:creationId xmlns:a16="http://schemas.microsoft.com/office/drawing/2014/main" id="{C99673FD-B17B-4C90-83E8-5EC3BA1E8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01"/>
            <a:stretch/>
          </p:blipFill>
          <p:spPr bwMode="auto">
            <a:xfrm>
              <a:off x="6472518" y="2103120"/>
              <a:ext cx="5378115" cy="1702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Afbeeldingsresultaat voor destep">
              <a:extLst>
                <a:ext uri="{FF2B5EF4-FFF2-40B4-BE49-F238E27FC236}">
                  <a16:creationId xmlns:a16="http://schemas.microsoft.com/office/drawing/2014/main" id="{BBD37F98-CB44-4F48-BB8C-E104C76CAB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87" b="52446"/>
            <a:stretch/>
          </p:blipFill>
          <p:spPr bwMode="auto">
            <a:xfrm>
              <a:off x="10124113" y="2103120"/>
              <a:ext cx="1726520" cy="809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Afbeeldingsresultaat voor destep">
              <a:extLst>
                <a:ext uri="{FF2B5EF4-FFF2-40B4-BE49-F238E27FC236}">
                  <a16:creationId xmlns:a16="http://schemas.microsoft.com/office/drawing/2014/main" id="{66805274-0A7A-4983-BFFB-7F248E445F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99" t="51002" r="31831" b="-776"/>
            <a:stretch/>
          </p:blipFill>
          <p:spPr bwMode="auto">
            <a:xfrm>
              <a:off x="6472518" y="2958131"/>
              <a:ext cx="1823207" cy="847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7516989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D6C46C-C24B-4F63-ADDE-5AF660A2F5DB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47a28104-336f-447d-946e-e305ac2bcd47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34354c1b-6b8c-435b-ad50-990538c1955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C30255-AC17-4258-98DF-661F95DDC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2F8416-0AA5-4145-83CA-7BCA112D99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3513</TotalTime>
  <Words>317</Words>
  <Application>Microsoft Office PowerPoint</Application>
  <PresentationFormat>Breedbeeld</PresentationFormat>
  <Paragraphs>65</Paragraphs>
  <Slides>19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Wingdings</vt:lpstr>
      <vt:lpstr>Thema1</vt:lpstr>
      <vt:lpstr>Stad van de toekomst</vt:lpstr>
      <vt:lpstr>De Stad van de Toekomst</vt:lpstr>
      <vt:lpstr>De Stad van de Toekomst</vt:lpstr>
      <vt:lpstr>De Stad van de Toekomst</vt:lpstr>
      <vt:lpstr>Micro: de ‘interne omgeving. De interne analyse bestaat uit het benoemen van de sterke en zwakke punten </vt:lpstr>
      <vt:lpstr>PowerPoint-presentatie</vt:lpstr>
      <vt:lpstr>PowerPoint-presentatie</vt:lpstr>
      <vt:lpstr>PowerPoint-presentatie</vt:lpstr>
      <vt:lpstr>PowerPoint-presentatie</vt:lpstr>
      <vt:lpstr>Bruto Nationaal Product (BNP) of Gross Domestic Product (GDP)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49</cp:revision>
  <dcterms:created xsi:type="dcterms:W3CDTF">2017-09-05T13:31:36Z</dcterms:created>
  <dcterms:modified xsi:type="dcterms:W3CDTF">2021-03-23T14:01:57Z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